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 (MS)" panose="020B0604020202020204" charset="0"/>
      <p:regular r:id="rId9"/>
    </p:embeddedFont>
    <p:embeddedFont>
      <p:font typeface="DM Sans" pitchFamily="2" charset="0"/>
      <p:regular r:id="rId10"/>
      <p:bold r:id="rId11"/>
    </p:embeddedFont>
    <p:embeddedFont>
      <p:font typeface="DM Serif Display" pitchFamily="2" charset="0"/>
      <p:regular r:id="rId12"/>
    </p:embeddedFont>
    <p:embeddedFont>
      <p:font typeface="Open Sans Light" panose="020B0306030504020204" pitchFamily="34" charset="0"/>
      <p:regular r:id="rId13"/>
    </p:embeddedFon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  <p:embeddedFont>
      <p:font typeface="Poppins Bold" panose="020B0604020202020204" charset="0"/>
      <p:regular r:id="rId16"/>
    </p:embeddedFont>
    <p:embeddedFont>
      <p:font typeface="Poppins Semi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01622" y="-767350"/>
            <a:ext cx="22013892" cy="12354774"/>
          </a:xfrm>
          <a:custGeom>
            <a:avLst/>
            <a:gdLst/>
            <a:ahLst/>
            <a:cxnLst/>
            <a:rect l="l" t="t" r="r" b="b"/>
            <a:pathLst>
              <a:path w="22013892" h="12354774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67" b="-94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9356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86472" y="5549527"/>
            <a:ext cx="8725091" cy="2558827"/>
            <a:chOff x="0" y="0"/>
            <a:chExt cx="2297966" cy="673930"/>
          </a:xfrm>
          <a:effectLst>
            <a:outerShdw blurRad="50800" dist="38100" dir="5400000" algn="t" rotWithShape="0">
              <a:prstClr val="black"/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966" cy="673930"/>
            </a:xfrm>
            <a:custGeom>
              <a:avLst/>
              <a:gdLst/>
              <a:ahLst/>
              <a:cxnLst/>
              <a:rect l="l" t="t" r="r" b="b"/>
              <a:pathLst>
                <a:path w="2297966" h="673930">
                  <a:moveTo>
                    <a:pt x="0" y="0"/>
                  </a:moveTo>
                  <a:lnTo>
                    <a:pt x="2297966" y="0"/>
                  </a:lnTo>
                  <a:lnTo>
                    <a:pt x="2297966" y="673930"/>
                  </a:lnTo>
                  <a:lnTo>
                    <a:pt x="0" y="673930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297966" cy="740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Aditya Honnakasturi               2SD23IS006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Pratham Manjunath Hegde   2SD23IS034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Kiran Jantgal                            2SD24IS402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Pradyumna Naik                     2SD23IS032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19632" y="653349"/>
            <a:ext cx="14169981" cy="1874516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6"/>
              </a:lnSpc>
            </a:pPr>
            <a:r>
              <a:rPr lang="en-US" sz="5996" b="1" spc="-323" dirty="0">
                <a:solidFill>
                  <a:srgbClr val="1C21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COMMUNITY CONNECT – HOUSEHOLD HELPER PLATFORM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0965" y="3115890"/>
            <a:ext cx="15614035" cy="795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3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  <a:spcBef>
                <a:spcPct val="0"/>
              </a:spcBef>
            </a:pPr>
            <a:r>
              <a:rPr lang="en-US" sz="5300" dirty="0">
                <a:solidFill>
                  <a:srgbClr val="1C2120"/>
                </a:solidFill>
                <a:latin typeface="Calibri (MS)"/>
                <a:ea typeface="Calibri (MS)"/>
                <a:cs typeface="Calibri (MS)"/>
                <a:sym typeface="Calibri (MS)"/>
              </a:rPr>
              <a:t>“Connecting households with trusted service providers”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127987" cy="10424560"/>
          </a:xfrm>
          <a:custGeom>
            <a:avLst/>
            <a:gdLst/>
            <a:ahLst/>
            <a:cxnLst/>
            <a:rect l="l" t="t" r="r" b="b"/>
            <a:pathLst>
              <a:path w="6127987" h="10424560">
                <a:moveTo>
                  <a:pt x="0" y="0"/>
                </a:moveTo>
                <a:lnTo>
                  <a:pt x="6127987" y="0"/>
                </a:lnTo>
                <a:lnTo>
                  <a:pt x="6127987" y="10424560"/>
                </a:lnTo>
                <a:lnTo>
                  <a:pt x="0" y="10424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967" t="-1698" r="-15877" b="-43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4350" y="-177024"/>
            <a:ext cx="6642337" cy="10601584"/>
            <a:chOff x="0" y="0"/>
            <a:chExt cx="1749422" cy="27921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9422" cy="2792187"/>
            </a:xfrm>
            <a:custGeom>
              <a:avLst/>
              <a:gdLst/>
              <a:ahLst/>
              <a:cxnLst/>
              <a:rect l="l" t="t" r="r" b="b"/>
              <a:pathLst>
                <a:path w="1749422" h="2792187">
                  <a:moveTo>
                    <a:pt x="0" y="0"/>
                  </a:moveTo>
                  <a:lnTo>
                    <a:pt x="1749422" y="0"/>
                  </a:lnTo>
                  <a:lnTo>
                    <a:pt x="1749422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49422" cy="2830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24353" y="1123950"/>
            <a:ext cx="11063647" cy="114383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35"/>
              </a:lnSpc>
            </a:pPr>
            <a:r>
              <a:rPr lang="en-US" sz="8180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67838" y="2357980"/>
            <a:ext cx="10838767" cy="7329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737511" lvl="1" indent="-368755" algn="l">
              <a:lnSpc>
                <a:spcPts val="5807"/>
              </a:lnSpc>
              <a:buFont typeface="Arial"/>
              <a:buChar char="•"/>
            </a:pP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Hard to find verif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 plumbers, electricians, carpenters, cleaners, mechanics</a:t>
            </a:r>
          </a:p>
          <a:p>
            <a:pPr marL="737511" lvl="1" indent="-368755" algn="l">
              <a:lnSpc>
                <a:spcPts val="5807"/>
              </a:lnSpc>
              <a:buFont typeface="Arial"/>
              <a:buChar char="•"/>
            </a:pP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sers face delays, p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oor quality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overcha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rging</a:t>
            </a:r>
          </a:p>
          <a:p>
            <a:pPr marL="737511" lvl="1" indent="-368755" algn="l">
              <a:lnSpc>
                <a:spcPts val="5807"/>
              </a:lnSpc>
              <a:buFont typeface="Arial"/>
              <a:buChar char="•"/>
            </a:pP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vid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ers miss customer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&amp;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struggl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 with manual schedul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</a:t>
            </a:r>
          </a:p>
          <a:p>
            <a:pPr marL="737511" lvl="1" indent="-368755" algn="l">
              <a:lnSpc>
                <a:spcPts val="5807"/>
              </a:lnSpc>
              <a:buFont typeface="Arial"/>
              <a:buChar char="•"/>
            </a:pP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ngle 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trus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ted p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latfo</a:t>
            </a:r>
            <a:r>
              <a:rPr lang="en-US" sz="3415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rm for booking s</a:t>
            </a:r>
            <a:r>
              <a:rPr lang="en-US" sz="3415" u="none" spc="204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ervices</a:t>
            </a:r>
          </a:p>
          <a:p>
            <a:pPr algn="l">
              <a:lnSpc>
                <a:spcPts val="5807"/>
              </a:lnSpc>
            </a:pPr>
            <a:endParaRPr lang="en-US" sz="3415" u="none" spc="20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5807"/>
              </a:lnSpc>
            </a:pPr>
            <a:endParaRPr lang="en-US" sz="3415" u="none" spc="204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8798" y="2697161"/>
            <a:ext cx="4892678" cy="48926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222" r="-699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796261" y="1028700"/>
            <a:ext cx="1463216" cy="146321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67318" y="2697161"/>
            <a:ext cx="1463216" cy="14632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567318" y="5927221"/>
            <a:ext cx="1463216" cy="14632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28119" y="1639405"/>
            <a:ext cx="1463216" cy="146321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388852" y="2066895"/>
            <a:ext cx="741751" cy="608236"/>
          </a:xfrm>
          <a:custGeom>
            <a:avLst/>
            <a:gdLst/>
            <a:ahLst/>
            <a:cxnLst/>
            <a:rect l="l" t="t" r="r" b="b"/>
            <a:pathLst>
              <a:path w="741751" h="608236">
                <a:moveTo>
                  <a:pt x="0" y="0"/>
                </a:moveTo>
                <a:lnTo>
                  <a:pt x="741751" y="0"/>
                </a:lnTo>
                <a:lnTo>
                  <a:pt x="741751" y="608236"/>
                </a:lnTo>
                <a:lnTo>
                  <a:pt x="0" y="60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175910" y="1332986"/>
            <a:ext cx="703917" cy="854645"/>
          </a:xfrm>
          <a:custGeom>
            <a:avLst/>
            <a:gdLst/>
            <a:ahLst/>
            <a:cxnLst/>
            <a:rect l="l" t="t" r="r" b="b"/>
            <a:pathLst>
              <a:path w="703917" h="854645">
                <a:moveTo>
                  <a:pt x="0" y="0"/>
                </a:moveTo>
                <a:lnTo>
                  <a:pt x="703917" y="0"/>
                </a:lnTo>
                <a:lnTo>
                  <a:pt x="703917" y="854645"/>
                </a:lnTo>
                <a:lnTo>
                  <a:pt x="0" y="854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804764" y="3102622"/>
            <a:ext cx="988326" cy="652295"/>
          </a:xfrm>
          <a:custGeom>
            <a:avLst/>
            <a:gdLst/>
            <a:ahLst/>
            <a:cxnLst/>
            <a:rect l="l" t="t" r="r" b="b"/>
            <a:pathLst>
              <a:path w="988326" h="652295">
                <a:moveTo>
                  <a:pt x="0" y="0"/>
                </a:moveTo>
                <a:lnTo>
                  <a:pt x="988326" y="0"/>
                </a:lnTo>
                <a:lnTo>
                  <a:pt x="988326" y="652295"/>
                </a:lnTo>
                <a:lnTo>
                  <a:pt x="0" y="65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875201" y="6240496"/>
            <a:ext cx="847451" cy="836665"/>
          </a:xfrm>
          <a:custGeom>
            <a:avLst/>
            <a:gdLst/>
            <a:ahLst/>
            <a:cxnLst/>
            <a:rect l="l" t="t" r="r" b="b"/>
            <a:pathLst>
              <a:path w="847451" h="836665">
                <a:moveTo>
                  <a:pt x="0" y="0"/>
                </a:moveTo>
                <a:lnTo>
                  <a:pt x="847451" y="0"/>
                </a:lnTo>
                <a:lnTo>
                  <a:pt x="847451" y="836665"/>
                </a:lnTo>
                <a:lnTo>
                  <a:pt x="0" y="8366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09976" y="1765861"/>
            <a:ext cx="9834522" cy="1181729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4"/>
              </a:lnSpc>
            </a:pPr>
            <a:r>
              <a:rPr lang="en-US" sz="7608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Proposed Solution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4254" y="4136405"/>
            <a:ext cx="10669633" cy="452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34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751882" lvl="1" indent="-375941" algn="just">
              <a:lnSpc>
                <a:spcPts val="6059"/>
              </a:lnSpc>
              <a:buFont typeface="Arial"/>
              <a:buChar char="•"/>
            </a:pPr>
            <a:r>
              <a:rPr lang="en-US" sz="3482" spc="208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Search &amp; book nearby providers instantly</a:t>
            </a:r>
          </a:p>
          <a:p>
            <a:pPr marL="751882" lvl="1" indent="-375941" algn="just">
              <a:lnSpc>
                <a:spcPts val="6059"/>
              </a:lnSpc>
              <a:buFont typeface="Arial"/>
              <a:buChar char="•"/>
            </a:pPr>
            <a:r>
              <a:rPr lang="en-US" sz="3482" spc="208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View ratings, reviews &amp; availability</a:t>
            </a:r>
          </a:p>
          <a:p>
            <a:pPr marL="751882" lvl="1" indent="-375941" algn="just">
              <a:lnSpc>
                <a:spcPts val="6059"/>
              </a:lnSpc>
              <a:buFont typeface="Arial"/>
              <a:buChar char="•"/>
            </a:pPr>
            <a:r>
              <a:rPr lang="en-US" sz="3482" spc="208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Digital history of bookings &amp; payments</a:t>
            </a:r>
          </a:p>
          <a:p>
            <a:pPr marL="751882" lvl="1" indent="-375941" algn="just">
              <a:lnSpc>
                <a:spcPts val="6059"/>
              </a:lnSpc>
              <a:buFont typeface="Arial"/>
              <a:buChar char="•"/>
            </a:pPr>
            <a:r>
              <a:rPr lang="en-US" sz="3482" spc="208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Real-time notifications for updates</a:t>
            </a:r>
          </a:p>
          <a:p>
            <a:pPr algn="just">
              <a:lnSpc>
                <a:spcPts val="6059"/>
              </a:lnSpc>
            </a:pPr>
            <a:endParaRPr lang="en-US" sz="3482" spc="208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6059"/>
              </a:lnSpc>
            </a:pPr>
            <a:endParaRPr lang="en-US" sz="3482" spc="208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9788500" y="3287826"/>
            <a:ext cx="7160957" cy="5917570"/>
            <a:chOff x="0" y="0"/>
            <a:chExt cx="1886013" cy="15585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86013" cy="1558537"/>
            </a:xfrm>
            <a:custGeom>
              <a:avLst/>
              <a:gdLst/>
              <a:ahLst/>
              <a:cxnLst/>
              <a:rect l="l" t="t" r="r" b="b"/>
              <a:pathLst>
                <a:path w="1886013" h="1558537">
                  <a:moveTo>
                    <a:pt x="108113" y="0"/>
                  </a:moveTo>
                  <a:lnTo>
                    <a:pt x="1777900" y="0"/>
                  </a:lnTo>
                  <a:cubicBezTo>
                    <a:pt x="1837610" y="0"/>
                    <a:pt x="1886013" y="48404"/>
                    <a:pt x="1886013" y="108113"/>
                  </a:cubicBezTo>
                  <a:lnTo>
                    <a:pt x="1886013" y="1450424"/>
                  </a:lnTo>
                  <a:cubicBezTo>
                    <a:pt x="1886013" y="1479097"/>
                    <a:pt x="1874623" y="1506596"/>
                    <a:pt x="1854348" y="1526872"/>
                  </a:cubicBezTo>
                  <a:cubicBezTo>
                    <a:pt x="1834073" y="1547147"/>
                    <a:pt x="1806574" y="1558537"/>
                    <a:pt x="1777900" y="1558537"/>
                  </a:cubicBezTo>
                  <a:lnTo>
                    <a:pt x="108113" y="1558537"/>
                  </a:lnTo>
                  <a:cubicBezTo>
                    <a:pt x="79440" y="1558537"/>
                    <a:pt x="51941" y="1547147"/>
                    <a:pt x="31666" y="1526872"/>
                  </a:cubicBezTo>
                  <a:cubicBezTo>
                    <a:pt x="11390" y="1506596"/>
                    <a:pt x="0" y="1479097"/>
                    <a:pt x="0" y="1450424"/>
                  </a:cubicBezTo>
                  <a:lnTo>
                    <a:pt x="0" y="108113"/>
                  </a:lnTo>
                  <a:cubicBezTo>
                    <a:pt x="0" y="79440"/>
                    <a:pt x="11390" y="51941"/>
                    <a:pt x="31666" y="31666"/>
                  </a:cubicBezTo>
                  <a:cubicBezTo>
                    <a:pt x="51941" y="11390"/>
                    <a:pt x="79440" y="0"/>
                    <a:pt x="10811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86013" cy="159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6399" y="1233825"/>
            <a:ext cx="17608297" cy="108521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Existing vs Proposed Technology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234923"/>
            <a:ext cx="7644371" cy="6023377"/>
            <a:chOff x="0" y="0"/>
            <a:chExt cx="2013332" cy="15864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13332" cy="1586404"/>
            </a:xfrm>
            <a:custGeom>
              <a:avLst/>
              <a:gdLst/>
              <a:ahLst/>
              <a:cxnLst/>
              <a:rect l="l" t="t" r="r" b="b"/>
              <a:pathLst>
                <a:path w="2013332" h="1586404">
                  <a:moveTo>
                    <a:pt x="101276" y="0"/>
                  </a:moveTo>
                  <a:lnTo>
                    <a:pt x="1912056" y="0"/>
                  </a:lnTo>
                  <a:cubicBezTo>
                    <a:pt x="1967990" y="0"/>
                    <a:pt x="2013332" y="45343"/>
                    <a:pt x="2013332" y="101276"/>
                  </a:cubicBezTo>
                  <a:lnTo>
                    <a:pt x="2013332" y="1485128"/>
                  </a:lnTo>
                  <a:cubicBezTo>
                    <a:pt x="2013332" y="1511988"/>
                    <a:pt x="2002662" y="1537748"/>
                    <a:pt x="1983669" y="1556741"/>
                  </a:cubicBezTo>
                  <a:cubicBezTo>
                    <a:pt x="1964676" y="1575734"/>
                    <a:pt x="1938916" y="1586404"/>
                    <a:pt x="1912056" y="1586404"/>
                  </a:cubicBezTo>
                  <a:lnTo>
                    <a:pt x="101276" y="1586404"/>
                  </a:lnTo>
                  <a:cubicBezTo>
                    <a:pt x="74416" y="1586404"/>
                    <a:pt x="48656" y="1575734"/>
                    <a:pt x="29663" y="1556741"/>
                  </a:cubicBezTo>
                  <a:cubicBezTo>
                    <a:pt x="10670" y="1537748"/>
                    <a:pt x="0" y="1511988"/>
                    <a:pt x="0" y="1485128"/>
                  </a:cubicBezTo>
                  <a:lnTo>
                    <a:pt x="0" y="101276"/>
                  </a:lnTo>
                  <a:cubicBezTo>
                    <a:pt x="0" y="74416"/>
                    <a:pt x="10670" y="48656"/>
                    <a:pt x="29663" y="29663"/>
                  </a:cubicBezTo>
                  <a:cubicBezTo>
                    <a:pt x="48656" y="10670"/>
                    <a:pt x="74416" y="0"/>
                    <a:pt x="101276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13332" cy="1624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34082" y="3584913"/>
            <a:ext cx="5185918" cy="676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919"/>
              </a:lnSpc>
              <a:spcBef>
                <a:spcPct val="0"/>
              </a:spcBef>
            </a:pPr>
            <a:r>
              <a:rPr lang="en-US" sz="36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Existing Technology: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867" y="4804748"/>
            <a:ext cx="7888204" cy="4162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7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Search through word-of-mouth, ads, or local shops</a:t>
            </a:r>
          </a:p>
          <a:p>
            <a:pPr marL="647694" lvl="1" indent="-323847" algn="l">
              <a:lnSpc>
                <a:spcPts val="47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Manual scheduling with Excel sheets &amp; registers</a:t>
            </a:r>
          </a:p>
          <a:p>
            <a:pPr marL="647694" lvl="1" indent="-323847" algn="l">
              <a:lnSpc>
                <a:spcPts val="47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 ratings, reviews, or proper service tracking</a:t>
            </a:r>
          </a:p>
          <a:p>
            <a:pPr algn="l">
              <a:lnSpc>
                <a:spcPts val="4799"/>
              </a:lnSpc>
            </a:pPr>
            <a:endParaRPr lang="en-US" sz="2999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68361" y="3584913"/>
            <a:ext cx="6201234" cy="707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19"/>
              </a:lnSpc>
              <a:spcBef>
                <a:spcPct val="0"/>
              </a:spcBef>
            </a:pPr>
            <a:r>
              <a:rPr lang="en-US" sz="36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Proposed Techn</a:t>
            </a:r>
            <a:r>
              <a:rPr lang="en-US" sz="3699" b="1" u="none" strike="noStrike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ology: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44470" y="4853644"/>
            <a:ext cx="7404987" cy="4113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645001" lvl="1" indent="-322500" algn="l">
              <a:lnSpc>
                <a:spcPts val="4779"/>
              </a:lnSpc>
              <a:buFont typeface="Arial"/>
              <a:buChar char="•"/>
            </a:pPr>
            <a:r>
              <a:rPr lang="en-US" sz="29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Real-time search &amp; instant booking of verified providers</a:t>
            </a:r>
          </a:p>
          <a:p>
            <a:pPr marL="645001" lvl="1" indent="-322500" algn="l">
              <a:lnSpc>
                <a:spcPts val="4779"/>
              </a:lnSpc>
              <a:buFont typeface="Arial"/>
              <a:buChar char="•"/>
            </a:pPr>
            <a:r>
              <a:rPr lang="en-US" sz="2987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Digital</a:t>
            </a:r>
            <a:r>
              <a:rPr lang="en-US" sz="2987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tracking of bookings, payments &amp; service history</a:t>
            </a:r>
          </a:p>
          <a:p>
            <a:pPr marL="645001" lvl="1" indent="-322500" algn="l">
              <a:lnSpc>
                <a:spcPts val="4779"/>
              </a:lnSpc>
              <a:buFont typeface="Arial"/>
              <a:buChar char="•"/>
            </a:pPr>
            <a:r>
              <a:rPr lang="en-US" sz="2987" u="none" strike="noStrike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Transparent ratings &amp; reviews for better trust</a:t>
            </a:r>
          </a:p>
          <a:p>
            <a:pPr algn="l">
              <a:lnSpc>
                <a:spcPts val="4299"/>
              </a:lnSpc>
            </a:pPr>
            <a:endParaRPr lang="en-US" sz="2987" u="none" strike="noStrike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34168" y="3019310"/>
            <a:ext cx="8498516" cy="5513412"/>
          </a:xfrm>
          <a:custGeom>
            <a:avLst/>
            <a:gdLst/>
            <a:ahLst/>
            <a:cxnLst/>
            <a:rect l="l" t="t" r="r" b="b"/>
            <a:pathLst>
              <a:path w="8498516" h="5513412">
                <a:moveTo>
                  <a:pt x="0" y="0"/>
                </a:moveTo>
                <a:lnTo>
                  <a:pt x="8498516" y="0"/>
                </a:lnTo>
                <a:lnTo>
                  <a:pt x="8498516" y="5513412"/>
                </a:lnTo>
                <a:lnTo>
                  <a:pt x="0" y="5513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36676" y="3467100"/>
            <a:ext cx="7093500" cy="4009917"/>
          </a:xfrm>
          <a:custGeom>
            <a:avLst/>
            <a:gdLst/>
            <a:ahLst/>
            <a:cxnLst/>
            <a:rect l="l" t="t" r="r" b="b"/>
            <a:pathLst>
              <a:path w="7093500" h="4009917">
                <a:moveTo>
                  <a:pt x="0" y="0"/>
                </a:moveTo>
                <a:lnTo>
                  <a:pt x="7093500" y="0"/>
                </a:lnTo>
                <a:lnTo>
                  <a:pt x="7093500" y="4009917"/>
                </a:lnTo>
                <a:lnTo>
                  <a:pt x="0" y="4009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44" t="-15543" r="-12049" b="-2984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2" y="2705100"/>
            <a:ext cx="8229598" cy="5971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4"/>
              </a:lnSpc>
            </a:pPr>
            <a:endParaRPr dirty="0"/>
          </a:p>
          <a:p>
            <a:pPr marL="629979" lvl="1" indent="-314989" algn="l">
              <a:lnSpc>
                <a:spcPts val="5164"/>
              </a:lnSpc>
              <a:buFont typeface="Arial"/>
              <a:buChar char="•"/>
            </a:pPr>
            <a:r>
              <a:rPr lang="en-US" sz="2917" b="1" spc="17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Backend:</a:t>
            </a:r>
            <a:r>
              <a:rPr lang="en-US" sz="2917" spc="17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</a:t>
            </a:r>
            <a:r>
              <a:rPr lang="en-US" sz="2917" u="none" spc="17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ode.js + Express.js with MongoDB Atlas for data storage.</a:t>
            </a:r>
          </a:p>
          <a:p>
            <a:pPr marL="629979" lvl="1" indent="-314989" algn="l">
              <a:lnSpc>
                <a:spcPts val="5164"/>
              </a:lnSpc>
              <a:buFont typeface="Arial"/>
              <a:buChar char="•"/>
            </a:pPr>
            <a:r>
              <a:rPr lang="en-US" sz="2917" b="1" u="none" spc="17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Frontend:</a:t>
            </a:r>
            <a:r>
              <a:rPr lang="en-US" sz="2917" u="none" spc="17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React.js with </a:t>
            </a:r>
            <a:r>
              <a:rPr lang="en-US" sz="2917" u="none" spc="175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TailwindCSS</a:t>
            </a:r>
            <a:r>
              <a:rPr lang="en-US" sz="2917" u="none" spc="175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better UI.</a:t>
            </a:r>
          </a:p>
          <a:p>
            <a:pPr marL="651568" lvl="1" indent="-325784" algn="l">
              <a:lnSpc>
                <a:spcPts val="5341"/>
              </a:lnSpc>
              <a:buFont typeface="Arial"/>
              <a:buChar char="•"/>
            </a:pPr>
            <a:r>
              <a:rPr lang="en-US" sz="3017" b="1" u="none" spc="18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Mobile App:</a:t>
            </a:r>
            <a:r>
              <a:rPr lang="en-US" sz="3017" u="none" spc="18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Flutter for cross-platform access by the </a:t>
            </a:r>
            <a:r>
              <a:rPr lang="en-US" sz="3017" spc="18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users</a:t>
            </a:r>
            <a:r>
              <a:rPr lang="en-US" sz="3017" u="none" spc="18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5164"/>
              </a:lnSpc>
            </a:pPr>
            <a:endParaRPr lang="en-US" sz="3017" u="none" spc="181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5164"/>
              </a:lnSpc>
            </a:pPr>
            <a:endParaRPr lang="en-US" sz="3017" u="none" spc="181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60497" y="1028700"/>
            <a:ext cx="15579511" cy="1241818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8"/>
              </a:lnSpc>
            </a:pPr>
            <a:r>
              <a:rPr lang="en-US" sz="8926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Tech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42" r="-464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98822" y="2932889"/>
            <a:ext cx="6827270" cy="5729838"/>
            <a:chOff x="0" y="0"/>
            <a:chExt cx="2064379" cy="17325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4379" cy="1732546"/>
            </a:xfrm>
            <a:custGeom>
              <a:avLst/>
              <a:gdLst/>
              <a:ahLst/>
              <a:cxnLst/>
              <a:rect l="l" t="t" r="r" b="b"/>
              <a:pathLst>
                <a:path w="2064379" h="1732546">
                  <a:moveTo>
                    <a:pt x="43091" y="0"/>
                  </a:moveTo>
                  <a:lnTo>
                    <a:pt x="2021288" y="0"/>
                  </a:lnTo>
                  <a:cubicBezTo>
                    <a:pt x="2032717" y="0"/>
                    <a:pt x="2043677" y="4540"/>
                    <a:pt x="2051758" y="12621"/>
                  </a:cubicBezTo>
                  <a:cubicBezTo>
                    <a:pt x="2059839" y="20702"/>
                    <a:pt x="2064379" y="31662"/>
                    <a:pt x="2064379" y="43091"/>
                  </a:cubicBezTo>
                  <a:lnTo>
                    <a:pt x="2064379" y="1689455"/>
                  </a:lnTo>
                  <a:cubicBezTo>
                    <a:pt x="2064379" y="1700883"/>
                    <a:pt x="2059839" y="1711844"/>
                    <a:pt x="2051758" y="1719925"/>
                  </a:cubicBezTo>
                  <a:cubicBezTo>
                    <a:pt x="2043677" y="1728006"/>
                    <a:pt x="2032717" y="1732546"/>
                    <a:pt x="2021288" y="1732546"/>
                  </a:cubicBezTo>
                  <a:lnTo>
                    <a:pt x="43091" y="1732546"/>
                  </a:lnTo>
                  <a:cubicBezTo>
                    <a:pt x="31662" y="1732546"/>
                    <a:pt x="20702" y="1728006"/>
                    <a:pt x="12621" y="1719925"/>
                  </a:cubicBezTo>
                  <a:cubicBezTo>
                    <a:pt x="4540" y="1711844"/>
                    <a:pt x="0" y="1700883"/>
                    <a:pt x="0" y="1689455"/>
                  </a:cubicBezTo>
                  <a:lnTo>
                    <a:pt x="0" y="43091"/>
                  </a:lnTo>
                  <a:cubicBezTo>
                    <a:pt x="0" y="31662"/>
                    <a:pt x="4540" y="20702"/>
                    <a:pt x="12621" y="12621"/>
                  </a:cubicBezTo>
                  <a:cubicBezTo>
                    <a:pt x="20702" y="4540"/>
                    <a:pt x="31662" y="0"/>
                    <a:pt x="43091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4379" cy="1770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44381" y="2932889"/>
            <a:ext cx="6589175" cy="5819980"/>
            <a:chOff x="0" y="0"/>
            <a:chExt cx="1992386" cy="1759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92386" cy="1759802"/>
            </a:xfrm>
            <a:custGeom>
              <a:avLst/>
              <a:gdLst/>
              <a:ahLst/>
              <a:cxnLst/>
              <a:rect l="l" t="t" r="r" b="b"/>
              <a:pathLst>
                <a:path w="1992386" h="1759802">
                  <a:moveTo>
                    <a:pt x="57572" y="0"/>
                  </a:moveTo>
                  <a:lnTo>
                    <a:pt x="1934813" y="0"/>
                  </a:lnTo>
                  <a:cubicBezTo>
                    <a:pt x="1966610" y="0"/>
                    <a:pt x="1992386" y="25776"/>
                    <a:pt x="1992386" y="57572"/>
                  </a:cubicBezTo>
                  <a:lnTo>
                    <a:pt x="1992386" y="1702230"/>
                  </a:lnTo>
                  <a:cubicBezTo>
                    <a:pt x="1992386" y="1734026"/>
                    <a:pt x="1966610" y="1759802"/>
                    <a:pt x="1934813" y="1759802"/>
                  </a:cubicBezTo>
                  <a:lnTo>
                    <a:pt x="57572" y="1759802"/>
                  </a:lnTo>
                  <a:cubicBezTo>
                    <a:pt x="25776" y="1759802"/>
                    <a:pt x="0" y="1734026"/>
                    <a:pt x="0" y="1702230"/>
                  </a:cubicBezTo>
                  <a:lnTo>
                    <a:pt x="0" y="57572"/>
                  </a:lnTo>
                  <a:cubicBezTo>
                    <a:pt x="0" y="25776"/>
                    <a:pt x="25776" y="0"/>
                    <a:pt x="57572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92386" cy="1797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17385" y="3403846"/>
            <a:ext cx="5990144" cy="3231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711615" lvl="1" indent="-355808" algn="l">
              <a:lnSpc>
                <a:spcPts val="6559"/>
              </a:lnSpc>
              <a:buFont typeface="Arial"/>
              <a:buChar char="•"/>
            </a:pPr>
            <a:r>
              <a:rPr lang="en-US" sz="3296" spc="52" dirty="0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Quick, reliable access to trusted helpers</a:t>
            </a:r>
          </a:p>
          <a:p>
            <a:pPr marL="711615" lvl="1" indent="-355808" algn="l">
              <a:lnSpc>
                <a:spcPts val="6559"/>
              </a:lnSpc>
              <a:buFont typeface="Arial"/>
              <a:buChar char="•"/>
            </a:pPr>
            <a:r>
              <a:rPr lang="en-US" sz="3296" spc="52" dirty="0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Builds transparency &amp; stronger community trust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4896" y="1254719"/>
            <a:ext cx="9578208" cy="947854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6800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of the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13707" y="3382823"/>
            <a:ext cx="6056908" cy="5834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l">
              <a:lnSpc>
                <a:spcPts val="6567"/>
              </a:lnSpc>
              <a:buFont typeface="Arial"/>
              <a:buChar char="•"/>
            </a:pPr>
            <a:r>
              <a:rPr lang="en-US" sz="3300" spc="52" dirty="0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Increased business for service providers prevent missing entries.</a:t>
            </a:r>
          </a:p>
          <a:p>
            <a:pPr marL="712470" lvl="1" indent="-356235" algn="l">
              <a:lnSpc>
                <a:spcPts val="6567"/>
              </a:lnSpc>
              <a:buFont typeface="Arial"/>
              <a:buChar char="•"/>
            </a:pPr>
            <a:r>
              <a:rPr lang="en-US" sz="3300" spc="52" dirty="0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Promotes digital adoption for everyday household services</a:t>
            </a:r>
          </a:p>
          <a:p>
            <a:pPr marL="0" lvl="0" indent="0" algn="l">
              <a:lnSpc>
                <a:spcPts val="6567"/>
              </a:lnSpc>
            </a:pPr>
            <a:endParaRPr lang="en-US" sz="3300" spc="52" dirty="0">
              <a:solidFill>
                <a:srgbClr val="1C21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1E1C471F-A01A-1CA9-6CFC-E3FF1B6E491D}"/>
              </a:ext>
            </a:extLst>
          </p:cNvPr>
          <p:cNvGrpSpPr/>
          <p:nvPr/>
        </p:nvGrpSpPr>
        <p:grpSpPr>
          <a:xfrm>
            <a:off x="1548315" y="2940966"/>
            <a:ext cx="6827270" cy="5729838"/>
            <a:chOff x="0" y="0"/>
            <a:chExt cx="2064379" cy="1732546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A2828874-6351-54DA-8975-210C721C6DA8}"/>
                </a:ext>
              </a:extLst>
            </p:cNvPr>
            <p:cNvSpPr/>
            <p:nvPr/>
          </p:nvSpPr>
          <p:spPr>
            <a:xfrm>
              <a:off x="0" y="0"/>
              <a:ext cx="2064379" cy="1732546"/>
            </a:xfrm>
            <a:custGeom>
              <a:avLst/>
              <a:gdLst/>
              <a:ahLst/>
              <a:cxnLst/>
              <a:rect l="l" t="t" r="r" b="b"/>
              <a:pathLst>
                <a:path w="2064379" h="1732546">
                  <a:moveTo>
                    <a:pt x="43091" y="0"/>
                  </a:moveTo>
                  <a:lnTo>
                    <a:pt x="2021288" y="0"/>
                  </a:lnTo>
                  <a:cubicBezTo>
                    <a:pt x="2032717" y="0"/>
                    <a:pt x="2043677" y="4540"/>
                    <a:pt x="2051758" y="12621"/>
                  </a:cubicBezTo>
                  <a:cubicBezTo>
                    <a:pt x="2059839" y="20702"/>
                    <a:pt x="2064379" y="31662"/>
                    <a:pt x="2064379" y="43091"/>
                  </a:cubicBezTo>
                  <a:lnTo>
                    <a:pt x="2064379" y="1689455"/>
                  </a:lnTo>
                  <a:cubicBezTo>
                    <a:pt x="2064379" y="1700883"/>
                    <a:pt x="2059839" y="1711844"/>
                    <a:pt x="2051758" y="1719925"/>
                  </a:cubicBezTo>
                  <a:cubicBezTo>
                    <a:pt x="2043677" y="1728006"/>
                    <a:pt x="2032717" y="1732546"/>
                    <a:pt x="2021288" y="1732546"/>
                  </a:cubicBezTo>
                  <a:lnTo>
                    <a:pt x="43091" y="1732546"/>
                  </a:lnTo>
                  <a:cubicBezTo>
                    <a:pt x="31662" y="1732546"/>
                    <a:pt x="20702" y="1728006"/>
                    <a:pt x="12621" y="1719925"/>
                  </a:cubicBezTo>
                  <a:cubicBezTo>
                    <a:pt x="4540" y="1711844"/>
                    <a:pt x="0" y="1700883"/>
                    <a:pt x="0" y="1689455"/>
                  </a:cubicBezTo>
                  <a:lnTo>
                    <a:pt x="0" y="43091"/>
                  </a:lnTo>
                  <a:cubicBezTo>
                    <a:pt x="0" y="31662"/>
                    <a:pt x="4540" y="20702"/>
                    <a:pt x="12621" y="12621"/>
                  </a:cubicBezTo>
                  <a:cubicBezTo>
                    <a:pt x="20702" y="4540"/>
                    <a:pt x="31662" y="0"/>
                    <a:pt x="43091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EFACDD2-7C8C-6D99-6F77-96C1D87D6BCB}"/>
                </a:ext>
              </a:extLst>
            </p:cNvPr>
            <p:cNvSpPr txBox="1"/>
            <p:nvPr/>
          </p:nvSpPr>
          <p:spPr>
            <a:xfrm>
              <a:off x="0" y="-38100"/>
              <a:ext cx="2064379" cy="1770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BE870AE8-5C06-1F80-3E90-7B80EC77F812}"/>
              </a:ext>
            </a:extLst>
          </p:cNvPr>
          <p:cNvGrpSpPr/>
          <p:nvPr/>
        </p:nvGrpSpPr>
        <p:grpSpPr>
          <a:xfrm>
            <a:off x="10093874" y="2940966"/>
            <a:ext cx="6589175" cy="5819980"/>
            <a:chOff x="0" y="0"/>
            <a:chExt cx="1992386" cy="1759802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795AE3A-7958-6BB6-272E-6A85F823E46E}"/>
                </a:ext>
              </a:extLst>
            </p:cNvPr>
            <p:cNvSpPr/>
            <p:nvPr/>
          </p:nvSpPr>
          <p:spPr>
            <a:xfrm>
              <a:off x="0" y="0"/>
              <a:ext cx="1992386" cy="1759802"/>
            </a:xfrm>
            <a:custGeom>
              <a:avLst/>
              <a:gdLst/>
              <a:ahLst/>
              <a:cxnLst/>
              <a:rect l="l" t="t" r="r" b="b"/>
              <a:pathLst>
                <a:path w="1992386" h="1759802">
                  <a:moveTo>
                    <a:pt x="57572" y="0"/>
                  </a:moveTo>
                  <a:lnTo>
                    <a:pt x="1934813" y="0"/>
                  </a:lnTo>
                  <a:cubicBezTo>
                    <a:pt x="1966610" y="0"/>
                    <a:pt x="1992386" y="25776"/>
                    <a:pt x="1992386" y="57572"/>
                  </a:cubicBezTo>
                  <a:lnTo>
                    <a:pt x="1992386" y="1702230"/>
                  </a:lnTo>
                  <a:cubicBezTo>
                    <a:pt x="1992386" y="1734026"/>
                    <a:pt x="1966610" y="1759802"/>
                    <a:pt x="1934813" y="1759802"/>
                  </a:cubicBezTo>
                  <a:lnTo>
                    <a:pt x="57572" y="1759802"/>
                  </a:lnTo>
                  <a:cubicBezTo>
                    <a:pt x="25776" y="1759802"/>
                    <a:pt x="0" y="1734026"/>
                    <a:pt x="0" y="1702230"/>
                  </a:cubicBezTo>
                  <a:lnTo>
                    <a:pt x="0" y="57572"/>
                  </a:lnTo>
                  <a:cubicBezTo>
                    <a:pt x="0" y="25776"/>
                    <a:pt x="25776" y="0"/>
                    <a:pt x="57572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C2876C13-BC55-7DE7-C273-980DFAD8A6C2}"/>
                </a:ext>
              </a:extLst>
            </p:cNvPr>
            <p:cNvSpPr txBox="1"/>
            <p:nvPr/>
          </p:nvSpPr>
          <p:spPr>
            <a:xfrm>
              <a:off x="0" y="-38100"/>
              <a:ext cx="1992386" cy="1797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9">
            <a:extLst>
              <a:ext uri="{FF2B5EF4-FFF2-40B4-BE49-F238E27FC236}">
                <a16:creationId xmlns:a16="http://schemas.microsoft.com/office/drawing/2014/main" id="{5EC5B902-8CF1-9266-0CD2-5AAC444669B5}"/>
              </a:ext>
            </a:extLst>
          </p:cNvPr>
          <p:cNvSpPr txBox="1"/>
          <p:nvPr/>
        </p:nvSpPr>
        <p:spPr>
          <a:xfrm>
            <a:off x="1966878" y="3411923"/>
            <a:ext cx="5990144" cy="3231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711615" lvl="1" indent="-355808" algn="l">
              <a:lnSpc>
                <a:spcPts val="6559"/>
              </a:lnSpc>
              <a:buFont typeface="Arial"/>
              <a:buChar char="•"/>
            </a:pPr>
            <a:r>
              <a:rPr lang="en-US" sz="3296" spc="52" dirty="0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Quick, reliable access to trusted helpers</a:t>
            </a:r>
          </a:p>
          <a:p>
            <a:pPr marL="711615" lvl="1" indent="-355808" algn="l">
              <a:lnSpc>
                <a:spcPts val="6559"/>
              </a:lnSpc>
              <a:buFont typeface="Arial"/>
              <a:buChar char="•"/>
            </a:pPr>
            <a:r>
              <a:rPr lang="en-US" sz="3296" spc="52" dirty="0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Builds transparency &amp; stronger community trust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CCBF1B48-9DD7-92F7-A60A-3DB66EC7D1BA}"/>
              </a:ext>
            </a:extLst>
          </p:cNvPr>
          <p:cNvSpPr txBox="1"/>
          <p:nvPr/>
        </p:nvSpPr>
        <p:spPr>
          <a:xfrm>
            <a:off x="4404389" y="1262796"/>
            <a:ext cx="9578208" cy="947854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6800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of the System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4B8D14DC-2BF8-0F32-2FCA-6FE6AF56B49E}"/>
              </a:ext>
            </a:extLst>
          </p:cNvPr>
          <p:cNvSpPr txBox="1"/>
          <p:nvPr/>
        </p:nvSpPr>
        <p:spPr>
          <a:xfrm>
            <a:off x="10363200" y="3390900"/>
            <a:ext cx="6056908" cy="5834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l">
              <a:lnSpc>
                <a:spcPts val="6567"/>
              </a:lnSpc>
              <a:buFont typeface="Arial"/>
              <a:buChar char="•"/>
            </a:pPr>
            <a:r>
              <a:rPr lang="en-US" sz="3300" spc="52" dirty="0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Increased business for service providers prevent missing entries.</a:t>
            </a:r>
          </a:p>
          <a:p>
            <a:pPr marL="712470" lvl="1" indent="-356235" algn="l">
              <a:lnSpc>
                <a:spcPts val="6567"/>
              </a:lnSpc>
              <a:buFont typeface="Arial"/>
              <a:buChar char="•"/>
            </a:pPr>
            <a:r>
              <a:rPr lang="en-US" sz="3300" spc="52" dirty="0">
                <a:solidFill>
                  <a:srgbClr val="1C2120"/>
                </a:solidFill>
                <a:latin typeface="DM Sans"/>
                <a:ea typeface="DM Sans"/>
                <a:cs typeface="DM Sans"/>
                <a:sym typeface="DM Sans"/>
              </a:rPr>
              <a:t>Promotes digital adoption for everyday household services</a:t>
            </a:r>
          </a:p>
          <a:p>
            <a:pPr marL="0" lvl="0" indent="0" algn="l">
              <a:lnSpc>
                <a:spcPts val="6567"/>
              </a:lnSpc>
            </a:pPr>
            <a:endParaRPr lang="en-US" sz="3300" spc="52" dirty="0">
              <a:solidFill>
                <a:srgbClr val="1C21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82017" y="3400568"/>
            <a:ext cx="11923966" cy="144161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sz="12023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257</Words>
  <Application>Microsoft Office PowerPoint</Application>
  <PresentationFormat>Custom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Poppins Bold</vt:lpstr>
      <vt:lpstr>Calibri (MS)</vt:lpstr>
      <vt:lpstr>Calibri</vt:lpstr>
      <vt:lpstr>Arial</vt:lpstr>
      <vt:lpstr>DM Serif Display</vt:lpstr>
      <vt:lpstr>Open Sauce</vt:lpstr>
      <vt:lpstr>Poppins Semi-Bold</vt:lpstr>
      <vt:lpstr>Open Sauce Bold</vt:lpstr>
      <vt:lpstr>Open Sans Light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Aditya Honnakasturi – 2SD23IS006 Pratham Manjunath Hegde – 2SD23IS034 Kiran Jantgal – 2SD24IS402 Pradyumna Naik – 2SD23IS032</dc:title>
  <dc:creator>Pratham Hegde</dc:creator>
  <cp:lastModifiedBy>Pratham Hegde</cp:lastModifiedBy>
  <cp:revision>4</cp:revision>
  <dcterms:created xsi:type="dcterms:W3CDTF">2006-08-16T00:00:00Z</dcterms:created>
  <dcterms:modified xsi:type="dcterms:W3CDTF">2025-09-09T07:52:39Z</dcterms:modified>
  <dc:identifier>DAGyTV3ZjGQ</dc:identifier>
</cp:coreProperties>
</file>